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3" r:id="rId112"/>
    <p:sldId id="372" r:id="rId113"/>
    <p:sldId id="374" r:id="rId114"/>
    <p:sldId id="375" r:id="rId115"/>
    <p:sldId id="376" r:id="rId116"/>
    <p:sldId id="377" r:id="rId117"/>
    <p:sldId id="378" r:id="rId118"/>
    <p:sldId id="379" r:id="rId119"/>
    <p:sldId id="380" r:id="rId120"/>
    <p:sldId id="381" r:id="rId121"/>
    <p:sldId id="382" r:id="rId122"/>
    <p:sldId id="383" r:id="rId123"/>
    <p:sldId id="384"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69"/>
    <p:restoredTop sz="94737"/>
  </p:normalViewPr>
  <p:slideViewPr>
    <p:cSldViewPr snapToGrid="0">
      <p:cViewPr varScale="1">
        <p:scale>
          <a:sx n="71" d="100"/>
          <a:sy n="71" d="100"/>
        </p:scale>
        <p:origin x="7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115</a:t>
            </a:fld>
            <a:endParaRPr lang="en-US"/>
          </a:p>
        </p:txBody>
      </p:sp>
    </p:spTree>
    <p:extLst>
      <p:ext uri="{BB962C8B-B14F-4D97-AF65-F5344CB8AC3E}">
        <p14:creationId xmlns:p14="http://schemas.microsoft.com/office/powerpoint/2010/main" val="152460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2/3/2023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xmlns:p14="http://schemas.microsoft.com/office/powerpoint/2010/main">
        <mc:Choice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xmlns="">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xmlns="">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xmlns="">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xmlns="">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EB2-86EF-4F28-A3A6-333125E8AE8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9FA99-AF35-4D07-A98F-9D9B1F92D222}"/>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p>
              <a:p>
                <a:r>
                  <a:rPr lang="en-US" sz="2400" dirty="0">
                    <a:solidFill>
                      <a:srgbClr val="FF0000"/>
                    </a:solidFill>
                  </a:rPr>
                  <a:t>Coupon </a:t>
                </a:r>
                <a:r>
                  <a:rPr lang="en-US" altLang="zh-CN" sz="2400" dirty="0">
                    <a:solidFill>
                      <a:srgbClr val="FF0000"/>
                    </a:solidFill>
                  </a:rPr>
                  <a:t>rate </a:t>
                </a:r>
                <a:r>
                  <a:rPr lang="en-US" sz="2400" dirty="0"/>
                  <a:t>= MRR + quoted margin</a:t>
                </a:r>
              </a:p>
              <a:p>
                <a:r>
                  <a:rPr lang="en-US" sz="2400" dirty="0">
                    <a:solidFill>
                      <a:srgbClr val="FF0000"/>
                    </a:solidFill>
                  </a:rPr>
                  <a:t>Discount rate </a:t>
                </a:r>
                <a:r>
                  <a:rPr lang="en-US" sz="2400" dirty="0"/>
                  <a:t>= MRR + discount margin (required margin)</a:t>
                </a:r>
              </a:p>
              <a:p>
                <a:endParaRPr lang="en-US" sz="2400" dirty="0"/>
              </a:p>
              <a:p>
                <a:r>
                  <a:rPr lang="en-US" sz="3200" dirty="0"/>
                  <a:t>PV = </a:t>
                </a:r>
                <a14:m>
                  <m:oMath xmlns:m="http://schemas.openxmlformats.org/officeDocument/2006/math">
                    <m:f>
                      <m:fPr>
                        <m:ctrlPr>
                          <a:rPr lang="en-US" sz="3200" i="1" smtClean="0">
                            <a:latin typeface="Cambria Math" panose="02040503050406030204" pitchFamily="18" charset="0"/>
                          </a:rPr>
                        </m:ctrlPr>
                      </m:fPr>
                      <m:num>
                        <m:f>
                          <m:fPr>
                            <m:ctrlPr>
                              <a:rPr lang="en-US" sz="3200" i="1" smtClean="0">
                                <a:latin typeface="Cambria Math" panose="02040503050406030204" pitchFamily="18" charset="0"/>
                              </a:rPr>
                            </m:ctrlPr>
                          </m:fPr>
                          <m:num>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𝑄𝑀</m:t>
                                </m:r>
                              </m:e>
                            </m:d>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r>
                              <a:rPr lang="en-US" sz="3200" b="0" i="1" smtClean="0">
                                <a:latin typeface="Cambria Math" panose="02040503050406030204" pitchFamily="18" charset="0"/>
                              </a:rPr>
                              <m:t>𝑚</m:t>
                            </m:r>
                          </m:den>
                        </m:f>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𝐷𝑀</m:t>
                                </m:r>
                              </m:num>
                              <m:den>
                                <m:r>
                                  <a:rPr lang="en-US" sz="3200" b="0" i="1" smtClean="0">
                                    <a:latin typeface="Cambria Math" panose="02040503050406030204" pitchFamily="18" charset="0"/>
                                  </a:rPr>
                                  <m:t>𝑚</m:t>
                                </m:r>
                              </m:den>
                            </m:f>
                          </m:e>
                        </m:d>
                        <m:r>
                          <a:rPr lang="en-US" sz="3200" b="0" i="1" baseline="30000" smtClean="0">
                            <a:latin typeface="Cambria Math" panose="02040503050406030204" pitchFamily="18" charset="0"/>
                          </a:rPr>
                          <m:t>1</m:t>
                        </m:r>
                      </m:den>
                    </m:f>
                  </m:oMath>
                </a14:m>
                <a:r>
                  <a:rPr lang="en-US" sz="3200" dirty="0"/>
                  <a:t>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2</m:t>
                        </m:r>
                      </m:den>
                    </m:f>
                  </m:oMath>
                </a14:m>
                <a:r>
                  <a:rPr lang="en-US" sz="3200" dirty="0"/>
                  <a:t> + …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𝑁</m:t>
                        </m:r>
                      </m:den>
                    </m:f>
                  </m:oMath>
                </a14:m>
                <a:endParaRPr lang="en-US" sz="3200" dirty="0"/>
              </a:p>
              <a:p>
                <a:r>
                  <a:rPr lang="en-US" sz="2400" dirty="0"/>
                  <a:t> </a:t>
                </a:r>
              </a:p>
            </p:txBody>
          </p:sp>
        </mc:Choice>
        <mc:Fallback xmlns="">
          <p:sp>
            <p:nvSpPr>
              <p:cNvPr id="3" name="Content Placeholder 2">
                <a:extLst>
                  <a:ext uri="{FF2B5EF4-FFF2-40B4-BE49-F238E27FC236}">
                    <a16:creationId xmlns:a16="http://schemas.microsoft.com/office/drawing/2014/main" id="{7F39FA99-AF35-4D07-A98F-9D9B1F92D22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781176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811A7079-4504-A152-C4F2-2FC8F8903380}"/>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42214"/>
            <a:ext cx="12191980" cy="6857989"/>
          </a:xfrm>
          <a:prstGeom prst="rect">
            <a:avLst/>
          </a:prstGeom>
        </p:spPr>
      </p:pic>
      <p:sp>
        <p:nvSpPr>
          <p:cNvPr id="2" name="Title 1">
            <a:extLst>
              <a:ext uri="{FF2B5EF4-FFF2-40B4-BE49-F238E27FC236}">
                <a16:creationId xmlns:a16="http://schemas.microsoft.com/office/drawing/2014/main" id="{842F9C2B-7F7F-4B85-B60B-B8AE13AE1C4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A4829D-532C-4EC6-B195-13BDE51E33C5}"/>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solidFill>
                <a:srgbClr val="FF0000"/>
              </a:solidFill>
            </a:endParaRPr>
          </a:p>
          <a:p>
            <a:r>
              <a:rPr lang="en-US" dirty="0"/>
              <a:t>This is a </a:t>
            </a:r>
            <a:r>
              <a:rPr lang="en-US" dirty="0">
                <a:solidFill>
                  <a:srgbClr val="FF0000"/>
                </a:solidFill>
              </a:rPr>
              <a:t>simplified FRN pricing model</a:t>
            </a:r>
            <a:r>
              <a:rPr lang="en-US" dirty="0"/>
              <a:t>, for several reasons:</a:t>
            </a:r>
          </a:p>
          <a:p>
            <a:r>
              <a:rPr lang="en-US" dirty="0">
                <a:solidFill>
                  <a:srgbClr val="FF0000"/>
                </a:solidFill>
              </a:rPr>
              <a:t>First</a:t>
            </a:r>
            <a:r>
              <a:rPr lang="en-US" dirty="0"/>
              <a:t>, PV is for a rate reset date when there are N evenly spaced periods to maturity. There is no accrued interest so that the flat price is the full price. </a:t>
            </a:r>
          </a:p>
          <a:p>
            <a:r>
              <a:rPr lang="en-US" dirty="0">
                <a:solidFill>
                  <a:srgbClr val="FF0000"/>
                </a:solidFill>
              </a:rPr>
              <a:t>Second</a:t>
            </a:r>
            <a:r>
              <a:rPr lang="en-US" dirty="0"/>
              <a:t>, the model assumes a 30/360 day-count convention so that the periodicity is an integer.</a:t>
            </a:r>
          </a:p>
          <a:p>
            <a:r>
              <a:rPr lang="en-US" dirty="0">
                <a:solidFill>
                  <a:srgbClr val="FF0000"/>
                </a:solidFill>
              </a:rPr>
              <a:t>Third</a:t>
            </a:r>
            <a:r>
              <a:rPr lang="en-US" dirty="0"/>
              <a:t>, and most important, the same reference rate (Index) is used for all payment periods in both the numerators and denominators.</a:t>
            </a:r>
          </a:p>
        </p:txBody>
      </p:sp>
    </p:spTree>
    <p:extLst>
      <p:ext uri="{BB962C8B-B14F-4D97-AF65-F5344CB8AC3E}">
        <p14:creationId xmlns:p14="http://schemas.microsoft.com/office/powerpoint/2010/main" val="525748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A651-1D06-425E-A739-A72A3A1B187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5700DEC-EFE9-4F7A-A12F-CD37AE065B9F}"/>
              </a:ext>
            </a:extLst>
          </p:cNvPr>
          <p:cNvSpPr>
            <a:spLocks noGrp="1"/>
          </p:cNvSpPr>
          <p:nvPr>
            <p:ph idx="1"/>
          </p:nvPr>
        </p:nvSpPr>
        <p:spPr>
          <a:xfrm>
            <a:off x="1024128" y="2286000"/>
            <a:ext cx="8018271" cy="4023360"/>
          </a:xfrm>
        </p:spPr>
        <p:txBody>
          <a:bodyPr>
            <a:normAutofit/>
          </a:bodyPr>
          <a:lstStyle/>
          <a:p>
            <a:r>
              <a:rPr lang="en-US" dirty="0"/>
              <a:t>A four-year French floating-rate note pays three-month Euribor (Euro Interbank Offered Rate, an index produced by the European Banking Federation) plus 1.25%. The floater is priced at 98 per 100 of par value. Calculate the discount margin for the floater assuming that three-month Euribor is constant at 2%. Assume the 30/360 day-count convention and evenly spaced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808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06166DA6-56C7-1CDA-630C-F62C42118E84}"/>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4058"/>
            <a:ext cx="12191980" cy="6857989"/>
          </a:xfrm>
          <a:prstGeom prst="rect">
            <a:avLst/>
          </a:prstGeom>
        </p:spPr>
      </p:pic>
      <p:sp>
        <p:nvSpPr>
          <p:cNvPr id="2" name="Title 1">
            <a:extLst>
              <a:ext uri="{FF2B5EF4-FFF2-40B4-BE49-F238E27FC236}">
                <a16:creationId xmlns:a16="http://schemas.microsoft.com/office/drawing/2014/main" id="{D73AF43F-A3B9-4547-AB37-8F9701FE14A7}"/>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154C1-185D-44F9-8B99-E6E70AFFE772}"/>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altLang="zh-CN" dirty="0">
                    <a:solidFill>
                      <a:srgbClr val="FF0000"/>
                    </a:solidFill>
                  </a:rPr>
                  <a:t>Discount rate</a:t>
                </a:r>
              </a:p>
              <a:p>
                <a:r>
                  <a:rPr lang="en-US" dirty="0"/>
                  <a:t>PV = FV * (1 </a:t>
                </a:r>
                <a14:m>
                  <m:oMath xmlns:m="http://schemas.openxmlformats.org/officeDocument/2006/math">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𝐷𝑅</m:t>
                    </m:r>
                  </m:oMath>
                </a14:m>
                <a:r>
                  <a:rPr lang="en-US" dirty="0"/>
                  <a:t>)</a:t>
                </a:r>
              </a:p>
              <a:p>
                <a:r>
                  <a:rPr lang="en-US" dirty="0"/>
                  <a:t>DR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𝐹𝑉</m:t>
                        </m:r>
                      </m:den>
                    </m:f>
                  </m:oMath>
                </a14:m>
                <a:r>
                  <a:rPr lang="en-US" dirty="0"/>
                  <a:t>)</a:t>
                </a:r>
              </a:p>
              <a:p>
                <a:r>
                  <a:rPr lang="en-US" dirty="0"/>
                  <a:t>A 91-day US Treasury bill (T-bill) with a face value of USD10 million is quoted at a discount rate of 2.25% for an assumed 360-day year.</a:t>
                </a:r>
              </a:p>
              <a:p>
                <a:r>
                  <a:rPr lang="en-US" dirty="0"/>
                  <a:t>PV = 10,000,000*(1-91/360*2.25%)=9,943,125</a:t>
                </a:r>
              </a:p>
            </p:txBody>
          </p:sp>
        </mc:Choice>
        <mc:Fallback xmlns="">
          <p:sp>
            <p:nvSpPr>
              <p:cNvPr id="3" name="Content Placeholder 2">
                <a:extLst>
                  <a:ext uri="{FF2B5EF4-FFF2-40B4-BE49-F238E27FC236}">
                    <a16:creationId xmlns:a16="http://schemas.microsoft.com/office/drawing/2014/main" id="{7F7154C1-185D-44F9-8B99-E6E70AFFE772}"/>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8669950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B6FECDE4-3F6B-8C4E-5527-B21518DBB0D6}"/>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DBA5E288-B3CE-4F31-85BF-1748CA9FB543}"/>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CB2CA-A6B8-4442-8C55-2FB15B523B1E}"/>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dirty="0">
                    <a:solidFill>
                      <a:srgbClr val="FF0000"/>
                    </a:solidFill>
                  </a:rPr>
                  <a:t>Add-on rate</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𝐹𝑉</m:t>
                        </m:r>
                      </m:num>
                      <m:den>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𝐴𝑂𝑅</m:t>
                        </m:r>
                      </m:den>
                    </m:f>
                  </m:oMath>
                </a14:m>
                <a:endParaRPr lang="en-US" dirty="0"/>
              </a:p>
              <a:p>
                <a:r>
                  <a:rPr lang="en-US" dirty="0"/>
                  <a:t>AOR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𝑃𝑉</m:t>
                        </m:r>
                      </m:den>
                    </m:f>
                  </m:oMath>
                </a14:m>
                <a:r>
                  <a:rPr lang="en-US" dirty="0"/>
                  <a:t>)</a:t>
                </a:r>
              </a:p>
              <a:p>
                <a:r>
                  <a:rPr lang="en-US" dirty="0"/>
                  <a:t>A Canadian pension fund buys a 180-day banker’s acceptance (BA) with a quoted add-on rate of 4.38% for a 365-day year. If the initial principal amount is CAD10 million, the redemption amount due at maturity</a:t>
                </a:r>
              </a:p>
              <a:p>
                <a:r>
                  <a:rPr lang="en-US" dirty="0"/>
                  <a:t>FV = 10,000,000 *(1+180/365*4.38%) = 10,216,000</a:t>
                </a:r>
              </a:p>
              <a:p>
                <a:endParaRPr lang="en-US" dirty="0"/>
              </a:p>
            </p:txBody>
          </p:sp>
        </mc:Choice>
        <mc:Fallback xmlns="">
          <p:sp>
            <p:nvSpPr>
              <p:cNvPr id="3" name="Content Placeholder 2">
                <a:extLst>
                  <a:ext uri="{FF2B5EF4-FFF2-40B4-BE49-F238E27FC236}">
                    <a16:creationId xmlns:a16="http://schemas.microsoft.com/office/drawing/2014/main" id="{48ACB2CA-A6B8-4442-8C55-2FB15B523B1E}"/>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3182" b="-303"/>
                </a:stretch>
              </a:blipFill>
            </p:spPr>
            <p:txBody>
              <a:bodyPr/>
              <a:lstStyle/>
              <a:p>
                <a:r>
                  <a:rPr lang="en-US">
                    <a:noFill/>
                  </a:rPr>
                  <a:t> </a:t>
                </a:r>
              </a:p>
            </p:txBody>
          </p:sp>
        </mc:Fallback>
      </mc:AlternateContent>
    </p:spTree>
    <p:extLst>
      <p:ext uri="{BB962C8B-B14F-4D97-AF65-F5344CB8AC3E}">
        <p14:creationId xmlns:p14="http://schemas.microsoft.com/office/powerpoint/2010/main" val="289265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F8C7784-3BC1-7869-358D-E5E2E1E1722F}"/>
              </a:ext>
            </a:extLst>
          </p:cNvPr>
          <p:cNvPicPr>
            <a:picLocks noChangeAspect="1"/>
          </p:cNvPicPr>
          <p:nvPr/>
        </p:nvPicPr>
        <p:blipFill rotWithShape="1">
          <a:blip r:embed="rId3">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DCA86DE-14F7-4D1B-B8F5-EECDDA3AA79C}"/>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D7E54-8CFF-4757-9562-DEFC84B11240}"/>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dirty="0">
                    <a:solidFill>
                      <a:srgbClr val="FF0000"/>
                    </a:solidFill>
                  </a:rPr>
                  <a:t>Add-on rate</a:t>
                </a:r>
                <a:endParaRPr lang="en-US" b="1" dirty="0">
                  <a:solidFill>
                    <a:srgbClr val="FF0000"/>
                  </a:solidFill>
                </a:endParaRPr>
              </a:p>
              <a:p>
                <a:r>
                  <a:rPr lang="en-US" dirty="0"/>
                  <a:t>Suppose that after 45 days, the pension fund sells the BA to a dealer. At that time, the quoted add-on rate for a 135-day BA is 4.17%. The sale price is </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10,216,000</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135</m:t>
                            </m:r>
                          </m:num>
                          <m:den>
                            <m:r>
                              <a:rPr lang="en-US" b="0" i="1" smtClean="0">
                                <a:latin typeface="Cambria Math" panose="02040503050406030204" pitchFamily="18" charset="0"/>
                              </a:rPr>
                              <m:t>365</m:t>
                            </m:r>
                          </m:den>
                        </m:f>
                        <m:r>
                          <a:rPr lang="en-US" b="0" i="1" smtClean="0">
                            <a:latin typeface="Cambria Math" panose="02040503050406030204" pitchFamily="18" charset="0"/>
                          </a:rPr>
                          <m:t> ∗0.0417)</m:t>
                        </m:r>
                      </m:den>
                    </m:f>
                    <m:r>
                      <a:rPr lang="en-US" b="0" i="1" smtClean="0">
                        <a:latin typeface="Cambria Math" panose="02040503050406030204" pitchFamily="18" charset="0"/>
                      </a:rPr>
                      <m:t>= </m:t>
                    </m:r>
                  </m:oMath>
                </a14:m>
                <a:r>
                  <a:rPr lang="en-US" b="0" dirty="0"/>
                  <a:t>10,060,829</a:t>
                </a:r>
              </a:p>
              <a:p>
                <a:r>
                  <a:rPr lang="en-US" dirty="0"/>
                  <a:t>The pension fund’s rate of return on its 45-day investment in the banker’s acceptance is</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45</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10,060,829−10,000,000</m:t>
                        </m:r>
                      </m:num>
                      <m:den>
                        <m:r>
                          <a:rPr lang="en-US" b="0" i="1" smtClean="0">
                            <a:latin typeface="Cambria Math" panose="02040503050406030204" pitchFamily="18" charset="0"/>
                          </a:rPr>
                          <m:t>10,000,000</m:t>
                        </m:r>
                      </m:den>
                    </m:f>
                  </m:oMath>
                </a14:m>
                <a:r>
                  <a:rPr lang="en-US" dirty="0"/>
                  <a:t> = 4.934%</a:t>
                </a:r>
              </a:p>
              <a:p>
                <a:endParaRPr lang="en-US" dirty="0"/>
              </a:p>
            </p:txBody>
          </p:sp>
        </mc:Choice>
        <mc:Fallback xmlns="">
          <p:sp>
            <p:nvSpPr>
              <p:cNvPr id="3" name="Content Placeholder 2">
                <a:extLst>
                  <a:ext uri="{FF2B5EF4-FFF2-40B4-BE49-F238E27FC236}">
                    <a16:creationId xmlns:a16="http://schemas.microsoft.com/office/drawing/2014/main" id="{8DED7E54-8CFF-4757-9562-DEFC84B11240}"/>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18862336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81381969-0A85-5202-B04B-B1676776135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825D437-6536-4AAC-88C2-972FDBBD75F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070D9C-2A72-4165-8AF5-59211C396408}"/>
                  </a:ext>
                </a:extLst>
              </p:cNvPr>
              <p:cNvSpPr>
                <a:spLocks noGrp="1"/>
              </p:cNvSpPr>
              <p:nvPr>
                <p:ph idx="1"/>
              </p:nvPr>
            </p:nvSpPr>
            <p:spPr>
              <a:xfrm>
                <a:off x="1024128" y="2286000"/>
                <a:ext cx="9720073" cy="4023360"/>
              </a:xfrm>
            </p:spPr>
            <p:txBody>
              <a:bodyPr>
                <a:normAutofit lnSpcReduction="10000"/>
              </a:bodyPr>
              <a:lstStyle/>
              <a:p>
                <a:r>
                  <a:rPr lang="en-US" sz="3200" b="1" dirty="0">
                    <a:solidFill>
                      <a:srgbClr val="FF0000"/>
                    </a:solidFill>
                  </a:rPr>
                  <a:t>Yield Measures for Money Market Instruments</a:t>
                </a:r>
              </a:p>
              <a:p>
                <a:r>
                  <a:rPr lang="en-US" dirty="0">
                    <a:solidFill>
                      <a:srgbClr val="FF0000"/>
                    </a:solidFill>
                  </a:rPr>
                  <a:t>Bond equivalent yield</a:t>
                </a:r>
              </a:p>
              <a:p>
                <a:r>
                  <a:rPr lang="en-US" dirty="0"/>
                  <a:t>Suppose that an investor is comparing two money market instruments: (A) 90-day commercial paper quoted at a discount rate of 5.76% for a 360-day year and (B) a 90-day bank time deposit quoted at an add-on rate of 5.90% for a 365-day year.</a:t>
                </a:r>
              </a:p>
              <a:p>
                <a:r>
                  <a:rPr lang="en-US" dirty="0"/>
                  <a:t>PV = 100 * (1-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90</m:t>
                        </m:r>
                      </m:num>
                      <m:den>
                        <m:r>
                          <a:rPr lang="en-US" b="0" i="1" smtClean="0">
                            <a:latin typeface="Cambria Math" panose="02040503050406030204" pitchFamily="18" charset="0"/>
                          </a:rPr>
                          <m:t>360</m:t>
                        </m:r>
                      </m:den>
                    </m:f>
                  </m:oMath>
                </a14:m>
                <a:r>
                  <a:rPr lang="en-US" dirty="0"/>
                  <a:t>*5.76%) = 98.56</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90</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100−98.56</m:t>
                        </m:r>
                      </m:num>
                      <m:den>
                        <m:r>
                          <a:rPr lang="en-US" b="0" i="1" smtClean="0">
                            <a:latin typeface="Cambria Math" panose="02040503050406030204" pitchFamily="18" charset="0"/>
                          </a:rPr>
                          <m:t>98.56</m:t>
                        </m:r>
                      </m:den>
                    </m:f>
                  </m:oMath>
                </a14:m>
                <a:r>
                  <a:rPr lang="en-US" dirty="0"/>
                  <a:t> = 5.925%</a:t>
                </a:r>
              </a:p>
              <a:p>
                <a:r>
                  <a:rPr lang="en-US" dirty="0"/>
                  <a:t>A </a:t>
                </a:r>
                <a:r>
                  <a:rPr lang="en-US" dirty="0">
                    <a:solidFill>
                      <a:srgbClr val="FF0000"/>
                    </a:solidFill>
                  </a:rPr>
                  <a:t>bond equivalent yield </a:t>
                </a:r>
                <a:r>
                  <a:rPr lang="en-US" dirty="0"/>
                  <a:t>is a money market rate stated on a </a:t>
                </a:r>
                <a:r>
                  <a:rPr lang="en-US" dirty="0">
                    <a:solidFill>
                      <a:srgbClr val="FF0000"/>
                    </a:solidFill>
                  </a:rPr>
                  <a:t>365-day add-on rate </a:t>
                </a:r>
                <a:r>
                  <a:rPr lang="en-US" dirty="0"/>
                  <a:t>basis.</a:t>
                </a:r>
              </a:p>
            </p:txBody>
          </p:sp>
        </mc:Choice>
        <mc:Fallback xmlns="">
          <p:sp>
            <p:nvSpPr>
              <p:cNvPr id="3" name="Content Placeholder 2">
                <a:extLst>
                  <a:ext uri="{FF2B5EF4-FFF2-40B4-BE49-F238E27FC236}">
                    <a16:creationId xmlns:a16="http://schemas.microsoft.com/office/drawing/2014/main" id="{70070D9C-2A72-4165-8AF5-59211C396408}"/>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4091"/>
                </a:stretch>
              </a:blipFill>
            </p:spPr>
            <p:txBody>
              <a:bodyPr/>
              <a:lstStyle/>
              <a:p>
                <a:r>
                  <a:rPr lang="en-US">
                    <a:noFill/>
                  </a:rPr>
                  <a:t> </a:t>
                </a:r>
              </a:p>
            </p:txBody>
          </p:sp>
        </mc:Fallback>
      </mc:AlternateContent>
    </p:spTree>
    <p:extLst>
      <p:ext uri="{BB962C8B-B14F-4D97-AF65-F5344CB8AC3E}">
        <p14:creationId xmlns:p14="http://schemas.microsoft.com/office/powerpoint/2010/main" val="40671398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B6-5AA3-4534-B9A5-2DEEA23208D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46F230FF-7758-4F96-842A-39846C67A3DF}"/>
              </a:ext>
            </a:extLst>
          </p:cNvPr>
          <p:cNvSpPr>
            <a:spLocks noGrp="1"/>
          </p:cNvSpPr>
          <p:nvPr>
            <p:ph idx="1"/>
          </p:nvPr>
        </p:nvSpPr>
        <p:spPr/>
        <p:txBody>
          <a:bodyPr>
            <a:normAutofit/>
          </a:bodyPr>
          <a:lstStyle/>
          <a:p>
            <a:r>
              <a:rPr lang="en-US" dirty="0"/>
              <a:t>Suppose that a money market investor observes quoted rates on the following four 180-day money market instruments:</a:t>
            </a:r>
          </a:p>
          <a:p>
            <a:endParaRPr lang="en-US" dirty="0"/>
          </a:p>
          <a:p>
            <a:endParaRPr lang="en-US" dirty="0"/>
          </a:p>
          <a:p>
            <a:endParaRPr lang="en-US" dirty="0"/>
          </a:p>
          <a:p>
            <a:endParaRPr lang="en-US" dirty="0"/>
          </a:p>
          <a:p>
            <a:endParaRPr lang="en-US" dirty="0"/>
          </a:p>
          <a:p>
            <a:r>
              <a:rPr lang="en-US" dirty="0"/>
              <a:t>Calculate the bond equivalent yield for each instrument. Which instrument offers the investor the highest rate of return if the credit risks are the same?</a:t>
            </a:r>
          </a:p>
          <a:p>
            <a:endParaRPr lang="en-US" dirty="0"/>
          </a:p>
        </p:txBody>
      </p:sp>
      <p:graphicFrame>
        <p:nvGraphicFramePr>
          <p:cNvPr id="4" name="Table 3">
            <a:extLst>
              <a:ext uri="{FF2B5EF4-FFF2-40B4-BE49-F238E27FC236}">
                <a16:creationId xmlns:a16="http://schemas.microsoft.com/office/drawing/2014/main" id="{6A0FBB2F-AC45-4365-8C50-32B18C37F44F}"/>
              </a:ext>
            </a:extLst>
          </p:cNvPr>
          <p:cNvGraphicFramePr>
            <a:graphicFrameLocks noGrp="1"/>
          </p:cNvGraphicFramePr>
          <p:nvPr>
            <p:extLst>
              <p:ext uri="{D42A27DB-BD31-4B8C-83A1-F6EECF244321}">
                <p14:modId xmlns:p14="http://schemas.microsoft.com/office/powerpoint/2010/main" val="1188250246"/>
              </p:ext>
            </p:extLst>
          </p:nvPr>
        </p:nvGraphicFramePr>
        <p:xfrm>
          <a:off x="1173871" y="3139309"/>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7841127"/>
                    </a:ext>
                  </a:extLst>
                </a:gridCol>
                <a:gridCol w="2032000">
                  <a:extLst>
                    <a:ext uri="{9D8B030D-6E8A-4147-A177-3AD203B41FA5}">
                      <a16:colId xmlns:a16="http://schemas.microsoft.com/office/drawing/2014/main" val="1003688643"/>
                    </a:ext>
                  </a:extLst>
                </a:gridCol>
                <a:gridCol w="2032000">
                  <a:extLst>
                    <a:ext uri="{9D8B030D-6E8A-4147-A177-3AD203B41FA5}">
                      <a16:colId xmlns:a16="http://schemas.microsoft.com/office/drawing/2014/main" val="458789185"/>
                    </a:ext>
                  </a:extLst>
                </a:gridCol>
                <a:gridCol w="2032000">
                  <a:extLst>
                    <a:ext uri="{9D8B030D-6E8A-4147-A177-3AD203B41FA5}">
                      <a16:colId xmlns:a16="http://schemas.microsoft.com/office/drawing/2014/main" val="3845098397"/>
                    </a:ext>
                  </a:extLst>
                </a:gridCol>
              </a:tblGrid>
              <a:tr h="370840">
                <a:tc>
                  <a:txBody>
                    <a:bodyPr/>
                    <a:lstStyle/>
                    <a:p>
                      <a:r>
                        <a:rPr lang="en-US" dirty="0"/>
                        <a:t>Money market instrument</a:t>
                      </a:r>
                    </a:p>
                  </a:txBody>
                  <a:tcPr/>
                </a:tc>
                <a:tc>
                  <a:txBody>
                    <a:bodyPr/>
                    <a:lstStyle/>
                    <a:p>
                      <a:r>
                        <a:rPr lang="en-US" dirty="0"/>
                        <a:t>Quotation </a:t>
                      </a:r>
                    </a:p>
                    <a:p>
                      <a:r>
                        <a:rPr lang="en-US" dirty="0"/>
                        <a:t>Basis</a:t>
                      </a:r>
                    </a:p>
                  </a:txBody>
                  <a:tcPr/>
                </a:tc>
                <a:tc>
                  <a:txBody>
                    <a:bodyPr/>
                    <a:lstStyle/>
                    <a:p>
                      <a:r>
                        <a:rPr lang="en-US" dirty="0"/>
                        <a:t>Assumed number of days in the year</a:t>
                      </a:r>
                    </a:p>
                  </a:txBody>
                  <a:tcPr/>
                </a:tc>
                <a:tc>
                  <a:txBody>
                    <a:bodyPr/>
                    <a:lstStyle/>
                    <a:p>
                      <a:r>
                        <a:rPr lang="en-US" dirty="0"/>
                        <a:t>Quoted rate</a:t>
                      </a:r>
                    </a:p>
                  </a:txBody>
                  <a:tcPr/>
                </a:tc>
                <a:extLst>
                  <a:ext uri="{0D108BD9-81ED-4DB2-BD59-A6C34878D82A}">
                    <a16:rowId xmlns:a16="http://schemas.microsoft.com/office/drawing/2014/main" val="4042103350"/>
                  </a:ext>
                </a:extLst>
              </a:tr>
              <a:tr h="370840">
                <a:tc>
                  <a:txBody>
                    <a:bodyPr/>
                    <a:lstStyle/>
                    <a:p>
                      <a:r>
                        <a:rPr lang="en-US" dirty="0"/>
                        <a:t>A</a:t>
                      </a:r>
                    </a:p>
                  </a:txBody>
                  <a:tcPr/>
                </a:tc>
                <a:tc>
                  <a:txBody>
                    <a:bodyPr/>
                    <a:lstStyle/>
                    <a:p>
                      <a:r>
                        <a:rPr lang="en-US" dirty="0"/>
                        <a:t>Discount rate</a:t>
                      </a:r>
                    </a:p>
                  </a:txBody>
                  <a:tcPr/>
                </a:tc>
                <a:tc>
                  <a:txBody>
                    <a:bodyPr/>
                    <a:lstStyle/>
                    <a:p>
                      <a:r>
                        <a:rPr lang="en-US" dirty="0"/>
                        <a:t>360</a:t>
                      </a:r>
                    </a:p>
                  </a:txBody>
                  <a:tcPr/>
                </a:tc>
                <a:tc>
                  <a:txBody>
                    <a:bodyPr/>
                    <a:lstStyle/>
                    <a:p>
                      <a:r>
                        <a:rPr lang="en-US" dirty="0"/>
                        <a:t>4.33%</a:t>
                      </a:r>
                    </a:p>
                  </a:txBody>
                  <a:tcPr/>
                </a:tc>
                <a:extLst>
                  <a:ext uri="{0D108BD9-81ED-4DB2-BD59-A6C34878D82A}">
                    <a16:rowId xmlns:a16="http://schemas.microsoft.com/office/drawing/2014/main" val="2091774014"/>
                  </a:ext>
                </a:extLst>
              </a:tr>
              <a:tr h="370840">
                <a:tc>
                  <a:txBody>
                    <a:bodyPr/>
                    <a:lstStyle/>
                    <a:p>
                      <a:r>
                        <a:rPr lang="en-US" dirty="0"/>
                        <a:t>B</a:t>
                      </a:r>
                    </a:p>
                  </a:txBody>
                  <a:tcPr/>
                </a:tc>
                <a:tc>
                  <a:txBody>
                    <a:bodyPr/>
                    <a:lstStyle/>
                    <a:p>
                      <a:r>
                        <a:rPr lang="en-US" dirty="0"/>
                        <a:t>Discount rate</a:t>
                      </a:r>
                    </a:p>
                  </a:txBody>
                  <a:tcPr/>
                </a:tc>
                <a:tc>
                  <a:txBody>
                    <a:bodyPr/>
                    <a:lstStyle/>
                    <a:p>
                      <a:r>
                        <a:rPr lang="en-US" dirty="0"/>
                        <a:t>365</a:t>
                      </a:r>
                    </a:p>
                  </a:txBody>
                  <a:tcPr/>
                </a:tc>
                <a:tc>
                  <a:txBody>
                    <a:bodyPr/>
                    <a:lstStyle/>
                    <a:p>
                      <a:r>
                        <a:rPr lang="en-US" dirty="0"/>
                        <a:t>4.36%</a:t>
                      </a:r>
                    </a:p>
                  </a:txBody>
                  <a:tcPr/>
                </a:tc>
                <a:extLst>
                  <a:ext uri="{0D108BD9-81ED-4DB2-BD59-A6C34878D82A}">
                    <a16:rowId xmlns:a16="http://schemas.microsoft.com/office/drawing/2014/main" val="4165220487"/>
                  </a:ext>
                </a:extLst>
              </a:tr>
              <a:tr h="370840">
                <a:tc>
                  <a:txBody>
                    <a:bodyPr/>
                    <a:lstStyle/>
                    <a:p>
                      <a:r>
                        <a:rPr lang="en-US" dirty="0"/>
                        <a:t>C</a:t>
                      </a:r>
                    </a:p>
                  </a:txBody>
                  <a:tcPr/>
                </a:tc>
                <a:tc>
                  <a:txBody>
                    <a:bodyPr/>
                    <a:lstStyle/>
                    <a:p>
                      <a:r>
                        <a:rPr lang="en-US" dirty="0"/>
                        <a:t>Add on rate</a:t>
                      </a:r>
                    </a:p>
                  </a:txBody>
                  <a:tcPr/>
                </a:tc>
                <a:tc>
                  <a:txBody>
                    <a:bodyPr/>
                    <a:lstStyle/>
                    <a:p>
                      <a:r>
                        <a:rPr lang="en-US" dirty="0"/>
                        <a:t>360</a:t>
                      </a:r>
                    </a:p>
                  </a:txBody>
                  <a:tcPr/>
                </a:tc>
                <a:tc>
                  <a:txBody>
                    <a:bodyPr/>
                    <a:lstStyle/>
                    <a:p>
                      <a:r>
                        <a:rPr lang="en-US" dirty="0"/>
                        <a:t>4.35%</a:t>
                      </a:r>
                    </a:p>
                  </a:txBody>
                  <a:tcPr/>
                </a:tc>
                <a:extLst>
                  <a:ext uri="{0D108BD9-81ED-4DB2-BD59-A6C34878D82A}">
                    <a16:rowId xmlns:a16="http://schemas.microsoft.com/office/drawing/2014/main" val="3050675990"/>
                  </a:ext>
                </a:extLst>
              </a:tr>
              <a:tr h="370840">
                <a:tc>
                  <a:txBody>
                    <a:bodyPr/>
                    <a:lstStyle/>
                    <a:p>
                      <a:r>
                        <a:rPr lang="en-US" dirty="0"/>
                        <a:t>D</a:t>
                      </a:r>
                    </a:p>
                  </a:txBody>
                  <a:tcPr/>
                </a:tc>
                <a:tc>
                  <a:txBody>
                    <a:bodyPr/>
                    <a:lstStyle/>
                    <a:p>
                      <a:r>
                        <a:rPr lang="en-US" dirty="0"/>
                        <a:t>Add on rate</a:t>
                      </a:r>
                    </a:p>
                  </a:txBody>
                  <a:tcPr/>
                </a:tc>
                <a:tc>
                  <a:txBody>
                    <a:bodyPr/>
                    <a:lstStyle/>
                    <a:p>
                      <a:r>
                        <a:rPr lang="en-US" dirty="0"/>
                        <a:t>365</a:t>
                      </a:r>
                    </a:p>
                  </a:txBody>
                  <a:tcPr/>
                </a:tc>
                <a:tc>
                  <a:txBody>
                    <a:bodyPr/>
                    <a:lstStyle/>
                    <a:p>
                      <a:r>
                        <a:rPr lang="en-US" dirty="0"/>
                        <a:t>4.45%</a:t>
                      </a:r>
                    </a:p>
                  </a:txBody>
                  <a:tcPr/>
                </a:tc>
                <a:extLst>
                  <a:ext uri="{0D108BD9-81ED-4DB2-BD59-A6C34878D82A}">
                    <a16:rowId xmlns:a16="http://schemas.microsoft.com/office/drawing/2014/main" val="3692724200"/>
                  </a:ext>
                </a:extLst>
              </a:tr>
            </a:tbl>
          </a:graphicData>
        </a:graphic>
      </p:graphicFrame>
    </p:spTree>
    <p:extLst>
      <p:ext uri="{BB962C8B-B14F-4D97-AF65-F5344CB8AC3E}">
        <p14:creationId xmlns:p14="http://schemas.microsoft.com/office/powerpoint/2010/main" val="26944383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A6A2-753D-4273-A333-E365FCFE462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81CE7AD4-FFDC-4D63-9348-CF3DA5CFD3D5}"/>
              </a:ext>
            </a:extLst>
          </p:cNvPr>
          <p:cNvSpPr>
            <a:spLocks noGrp="1"/>
          </p:cNvSpPr>
          <p:nvPr>
            <p:ph idx="1"/>
          </p:nvPr>
        </p:nvSpPr>
        <p:spPr/>
        <p:txBody>
          <a:bodyPr/>
          <a:lstStyle/>
          <a:p>
            <a:r>
              <a:rPr lang="en-US" sz="3200" b="1" dirty="0">
                <a:solidFill>
                  <a:srgbClr val="FF0000"/>
                </a:solidFill>
              </a:rPr>
              <a:t>The maturity structure of interest rates</a:t>
            </a:r>
          </a:p>
          <a:p>
            <a:r>
              <a:rPr lang="en-US" dirty="0">
                <a:solidFill>
                  <a:srgbClr val="FF0000"/>
                </a:solidFill>
              </a:rPr>
              <a:t>Spot curve</a:t>
            </a:r>
          </a:p>
          <a:p>
            <a:r>
              <a:rPr lang="en-US" dirty="0"/>
              <a:t>The spot, zero, or strip curve is a </a:t>
            </a:r>
          </a:p>
          <a:p>
            <a:r>
              <a:rPr lang="en-US" dirty="0"/>
              <a:t>sequence of yields-to-maturity </a:t>
            </a:r>
          </a:p>
          <a:p>
            <a:r>
              <a:rPr lang="en-US" dirty="0"/>
              <a:t>on zero-coupon bonds.</a:t>
            </a:r>
          </a:p>
          <a:p>
            <a:endParaRPr lang="en-US" dirty="0"/>
          </a:p>
        </p:txBody>
      </p:sp>
      <p:pic>
        <p:nvPicPr>
          <p:cNvPr id="5" name="Picture 4">
            <a:extLst>
              <a:ext uri="{FF2B5EF4-FFF2-40B4-BE49-F238E27FC236}">
                <a16:creationId xmlns:a16="http://schemas.microsoft.com/office/drawing/2014/main" id="{A046518E-F56F-4D8F-AC01-6965D544D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658" y="2892274"/>
            <a:ext cx="5214542" cy="3618254"/>
          </a:xfrm>
          <a:prstGeom prst="rect">
            <a:avLst/>
          </a:prstGeom>
        </p:spPr>
      </p:pic>
    </p:spTree>
    <p:extLst>
      <p:ext uri="{BB962C8B-B14F-4D97-AF65-F5344CB8AC3E}">
        <p14:creationId xmlns:p14="http://schemas.microsoft.com/office/powerpoint/2010/main" val="32359807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3002-174B-40CB-9A7A-951BC33A991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9B8392D5-E3D2-4121-BCC2-CB6D507D8A1F}"/>
              </a:ext>
            </a:extLst>
          </p:cNvPr>
          <p:cNvSpPr>
            <a:spLocks noGrp="1"/>
          </p:cNvSpPr>
          <p:nvPr>
            <p:ph idx="1"/>
          </p:nvPr>
        </p:nvSpPr>
        <p:spPr/>
        <p:txBody>
          <a:bodyPr/>
          <a:lstStyle/>
          <a:p>
            <a:r>
              <a:rPr lang="en-US" sz="3200" b="1" dirty="0">
                <a:solidFill>
                  <a:srgbClr val="FF0000"/>
                </a:solidFill>
              </a:rPr>
              <a:t>The maturity structure of interest rates</a:t>
            </a:r>
          </a:p>
          <a:p>
            <a:r>
              <a:rPr lang="en-US" dirty="0">
                <a:solidFill>
                  <a:srgbClr val="FF0000"/>
                </a:solidFill>
              </a:rPr>
              <a:t>Yield curve on coupon bonds</a:t>
            </a:r>
          </a:p>
          <a:p>
            <a:r>
              <a:rPr lang="en-US" dirty="0"/>
              <a:t>Analysts usually use only the </a:t>
            </a:r>
          </a:p>
          <a:p>
            <a:r>
              <a:rPr lang="en-US" dirty="0"/>
              <a:t>most recently issued and </a:t>
            </a:r>
          </a:p>
          <a:p>
            <a:r>
              <a:rPr lang="en-US" dirty="0"/>
              <a:t>actively traded government</a:t>
            </a:r>
          </a:p>
          <a:p>
            <a:r>
              <a:rPr lang="en-US" dirty="0"/>
              <a:t>bonds to build a yield curve</a:t>
            </a:r>
          </a:p>
          <a:p>
            <a:endParaRPr lang="en-US" dirty="0"/>
          </a:p>
        </p:txBody>
      </p:sp>
      <p:pic>
        <p:nvPicPr>
          <p:cNvPr id="7" name="Picture 6">
            <a:extLst>
              <a:ext uri="{FF2B5EF4-FFF2-40B4-BE49-F238E27FC236}">
                <a16:creationId xmlns:a16="http://schemas.microsoft.com/office/drawing/2014/main" id="{830730C2-4786-4FA4-8C13-98EC7E9F9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010" y="2768133"/>
            <a:ext cx="6000189" cy="3876675"/>
          </a:xfrm>
          <a:prstGeom prst="rect">
            <a:avLst/>
          </a:prstGeom>
        </p:spPr>
      </p:pic>
    </p:spTree>
    <p:extLst>
      <p:ext uri="{BB962C8B-B14F-4D97-AF65-F5344CB8AC3E}">
        <p14:creationId xmlns:p14="http://schemas.microsoft.com/office/powerpoint/2010/main" val="2117744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191A-B301-4B67-834D-4F401E1242BD}"/>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3AB076-0603-47A5-A90E-6FDE6736B0A5}"/>
                  </a:ext>
                </a:extLst>
              </p:cNvPr>
              <p:cNvSpPr>
                <a:spLocks noGrp="1"/>
              </p:cNvSpPr>
              <p:nvPr>
                <p:ph idx="1"/>
              </p:nvPr>
            </p:nvSpPr>
            <p:spPr/>
            <p:txBody>
              <a:bodyPr>
                <a:normAutofit fontScale="92500" lnSpcReduction="10000"/>
              </a:bodyPr>
              <a:lstStyle/>
              <a:p>
                <a:r>
                  <a:rPr lang="en-US" sz="3200" b="1" dirty="0">
                    <a:solidFill>
                      <a:srgbClr val="FF0000"/>
                    </a:solidFill>
                  </a:rPr>
                  <a:t>The maturity structure of interest rates</a:t>
                </a:r>
              </a:p>
              <a:p>
                <a:r>
                  <a:rPr lang="en-US" dirty="0">
                    <a:solidFill>
                      <a:srgbClr val="FF0000"/>
                    </a:solidFill>
                  </a:rPr>
                  <a:t>Par curve</a:t>
                </a:r>
              </a:p>
              <a:p>
                <a:r>
                  <a:rPr lang="en-US" dirty="0"/>
                  <a:t>A par curve is a sequence of yields-to-maturity such that each bond is priced at par value.</a:t>
                </a:r>
              </a:p>
              <a:p>
                <a:r>
                  <a:rPr lang="en-US" dirty="0"/>
                  <a:t>An example illustrates the calculation of the par curve given a spot curve. Suppose the spot rates on government bonds are 5.263% for one year, 5.616% for two years, 6.359% for three years, and 7.008% for four years. These are effective annual rates.</a:t>
                </a:r>
              </a:p>
              <a:p>
                <a:r>
                  <a:rPr lang="en-US" dirty="0"/>
                  <a:t>100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+100</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1.05263</m:t>
                            </m:r>
                          </m:e>
                        </m:d>
                        <m:r>
                          <a:rPr lang="en-US" b="0" i="1" smtClean="0">
                            <a:latin typeface="Cambria Math" panose="02040503050406030204" pitchFamily="18" charset="0"/>
                          </a:rPr>
                          <m:t> </m:t>
                        </m:r>
                        <m:r>
                          <a:rPr lang="en-US" b="0" i="1" baseline="30000" smtClean="0">
                            <a:latin typeface="Cambria Math" panose="02040503050406030204" pitchFamily="18" charset="0"/>
                          </a:rPr>
                          <m:t>1</m:t>
                        </m:r>
                      </m:den>
                    </m:f>
                  </m:oMath>
                </a14:m>
                <a:r>
                  <a:rPr lang="en-US" dirty="0"/>
                  <a:t>  ; PMT=5.263</a:t>
                </a:r>
              </a:p>
              <a:p>
                <a:r>
                  <a:rPr lang="en-US" dirty="0"/>
                  <a:t>100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𝑃𝑀𝑇</m:t>
                        </m:r>
                      </m:num>
                      <m:den>
                        <m:d>
                          <m:dPr>
                            <m:ctrlPr>
                              <a:rPr lang="en-US" i="1">
                                <a:latin typeface="Cambria Math" panose="02040503050406030204" pitchFamily="18" charset="0"/>
                              </a:rPr>
                            </m:ctrlPr>
                          </m:dPr>
                          <m:e>
                            <m:r>
                              <a:rPr lang="en-US" i="1">
                                <a:latin typeface="Cambria Math" panose="02040503050406030204" pitchFamily="18" charset="0"/>
                              </a:rPr>
                              <m:t>1.05263</m:t>
                            </m:r>
                          </m:e>
                        </m:d>
                        <m:r>
                          <a:rPr lang="en-US" i="1">
                            <a:latin typeface="Cambria Math" panose="02040503050406030204" pitchFamily="18" charset="0"/>
                          </a:rPr>
                          <m:t> </m:t>
                        </m:r>
                        <m:r>
                          <a:rPr lang="en-US" i="1" baseline="30000">
                            <a:latin typeface="Cambria Math" panose="02040503050406030204" pitchFamily="18" charset="0"/>
                          </a:rPr>
                          <m:t>1</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𝑃𝑀𝑇</m:t>
                        </m:r>
                        <m:r>
                          <a:rPr lang="en-US" i="1">
                            <a:latin typeface="Cambria Math" panose="02040503050406030204" pitchFamily="18" charset="0"/>
                          </a:rPr>
                          <m:t>+100</m:t>
                        </m:r>
                      </m:num>
                      <m:den>
                        <m:d>
                          <m:dPr>
                            <m:ctrlPr>
                              <a:rPr lang="en-US" i="1">
                                <a:latin typeface="Cambria Math" panose="02040503050406030204" pitchFamily="18" charset="0"/>
                              </a:rPr>
                            </m:ctrlPr>
                          </m:dPr>
                          <m:e>
                            <m:r>
                              <a:rPr lang="en-US" i="1">
                                <a:latin typeface="Cambria Math" panose="02040503050406030204" pitchFamily="18" charset="0"/>
                              </a:rPr>
                              <m:t>1.05</m:t>
                            </m:r>
                            <m:r>
                              <a:rPr lang="en-US" b="0" i="1" smtClean="0">
                                <a:latin typeface="Cambria Math" panose="02040503050406030204" pitchFamily="18" charset="0"/>
                              </a:rPr>
                              <m:t>616</m:t>
                            </m:r>
                          </m:e>
                        </m:d>
                        <m:r>
                          <a:rPr lang="en-US" i="1">
                            <a:latin typeface="Cambria Math" panose="02040503050406030204" pitchFamily="18" charset="0"/>
                          </a:rPr>
                          <m:t> </m:t>
                        </m:r>
                        <m:r>
                          <a:rPr lang="en-US" b="0" i="1" baseline="30000" smtClean="0">
                            <a:latin typeface="Cambria Math" panose="02040503050406030204" pitchFamily="18" charset="0"/>
                          </a:rPr>
                          <m:t>2</m:t>
                        </m:r>
                      </m:den>
                    </m:f>
                  </m:oMath>
                </a14:m>
                <a:r>
                  <a:rPr lang="en-US" dirty="0"/>
                  <a:t> ; PMT=5.606</a:t>
                </a:r>
              </a:p>
              <a:p>
                <a:r>
                  <a:rPr lang="en-US" dirty="0"/>
                  <a:t>100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𝑃𝑀𝑇</m:t>
                        </m:r>
                      </m:num>
                      <m:den>
                        <m:d>
                          <m:dPr>
                            <m:ctrlPr>
                              <a:rPr lang="en-US" i="1">
                                <a:latin typeface="Cambria Math" panose="02040503050406030204" pitchFamily="18" charset="0"/>
                              </a:rPr>
                            </m:ctrlPr>
                          </m:dPr>
                          <m:e>
                            <m:r>
                              <a:rPr lang="en-US" i="1">
                                <a:latin typeface="Cambria Math" panose="02040503050406030204" pitchFamily="18" charset="0"/>
                              </a:rPr>
                              <m:t>1.05263</m:t>
                            </m:r>
                          </m:e>
                        </m:d>
                        <m:r>
                          <a:rPr lang="en-US" i="1">
                            <a:latin typeface="Cambria Math" panose="02040503050406030204" pitchFamily="18" charset="0"/>
                          </a:rPr>
                          <m:t> </m:t>
                        </m:r>
                        <m:r>
                          <a:rPr lang="en-US" i="1" baseline="30000">
                            <a:latin typeface="Cambria Math" panose="02040503050406030204" pitchFamily="18" charset="0"/>
                          </a:rPr>
                          <m:t>1</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𝑃𝑀𝑇</m:t>
                        </m:r>
                      </m:num>
                      <m:den>
                        <m:d>
                          <m:dPr>
                            <m:ctrlPr>
                              <a:rPr lang="en-US" i="1">
                                <a:latin typeface="Cambria Math" panose="02040503050406030204" pitchFamily="18" charset="0"/>
                              </a:rPr>
                            </m:ctrlPr>
                          </m:dPr>
                          <m:e>
                            <m:r>
                              <a:rPr lang="en-US" i="1">
                                <a:latin typeface="Cambria Math" panose="02040503050406030204" pitchFamily="18" charset="0"/>
                              </a:rPr>
                              <m:t>1.05</m:t>
                            </m:r>
                            <m:r>
                              <a:rPr lang="en-US" b="0" i="1" smtClean="0">
                                <a:latin typeface="Cambria Math" panose="02040503050406030204" pitchFamily="18" charset="0"/>
                              </a:rPr>
                              <m:t>616</m:t>
                            </m:r>
                          </m:e>
                        </m:d>
                        <m:r>
                          <a:rPr lang="en-US" i="1">
                            <a:latin typeface="Cambria Math" panose="02040503050406030204" pitchFamily="18" charset="0"/>
                          </a:rPr>
                          <m:t> </m:t>
                        </m:r>
                        <m:r>
                          <a:rPr lang="en-US" b="0" i="1" baseline="30000" smtClean="0">
                            <a:latin typeface="Cambria Math" panose="02040503050406030204" pitchFamily="18" charset="0"/>
                          </a:rPr>
                          <m:t>2</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𝑃𝑀𝑇</m:t>
                        </m:r>
                        <m:r>
                          <a:rPr lang="en-US" b="0" i="1" smtClean="0">
                            <a:latin typeface="Cambria Math" panose="02040503050406030204" pitchFamily="18" charset="0"/>
                          </a:rPr>
                          <m:t>+100</m:t>
                        </m:r>
                      </m:num>
                      <m:den>
                        <m:d>
                          <m:dPr>
                            <m:ctrlPr>
                              <a:rPr lang="en-US" i="1">
                                <a:latin typeface="Cambria Math" panose="02040503050406030204" pitchFamily="18" charset="0"/>
                              </a:rPr>
                            </m:ctrlPr>
                          </m:dPr>
                          <m:e>
                            <m:r>
                              <a:rPr lang="en-US" i="1">
                                <a:latin typeface="Cambria Math" panose="02040503050406030204" pitchFamily="18" charset="0"/>
                              </a:rPr>
                              <m:t>1.0</m:t>
                            </m:r>
                            <m:r>
                              <a:rPr lang="en-US" b="0" i="1" smtClean="0">
                                <a:latin typeface="Cambria Math" panose="02040503050406030204" pitchFamily="18" charset="0"/>
                              </a:rPr>
                              <m:t>6359</m:t>
                            </m:r>
                          </m:e>
                        </m:d>
                        <m:r>
                          <a:rPr lang="en-US" i="1">
                            <a:latin typeface="Cambria Math" panose="02040503050406030204" pitchFamily="18" charset="0"/>
                          </a:rPr>
                          <m:t> </m:t>
                        </m:r>
                        <m:r>
                          <a:rPr lang="en-US" b="0" i="1" baseline="30000" smtClean="0">
                            <a:latin typeface="Cambria Math" panose="02040503050406030204" pitchFamily="18" charset="0"/>
                          </a:rPr>
                          <m:t>3</m:t>
                        </m:r>
                      </m:den>
                    </m:f>
                  </m:oMath>
                </a14:m>
                <a:r>
                  <a:rPr lang="en-US" dirty="0"/>
                  <a:t> ; PMT= 6.306</a:t>
                </a:r>
              </a:p>
            </p:txBody>
          </p:sp>
        </mc:Choice>
        <mc:Fallback xmlns="">
          <p:sp>
            <p:nvSpPr>
              <p:cNvPr id="3" name="Content Placeholder 2">
                <a:extLst>
                  <a:ext uri="{FF2B5EF4-FFF2-40B4-BE49-F238E27FC236}">
                    <a16:creationId xmlns:a16="http://schemas.microsoft.com/office/drawing/2014/main" id="{9E3AB076-0603-47A5-A90E-6FDE6736B0A5}"/>
                  </a:ext>
                </a:extLst>
              </p:cNvPr>
              <p:cNvSpPr>
                <a:spLocks noGrp="1" noRot="1" noChangeAspect="1" noMove="1" noResize="1" noEditPoints="1" noAdjustHandles="1" noChangeArrowheads="1" noChangeShapeType="1" noTextEdit="1"/>
              </p:cNvSpPr>
              <p:nvPr>
                <p:ph idx="1"/>
              </p:nvPr>
            </p:nvSpPr>
            <p:spPr>
              <a:blipFill>
                <a:blip r:embed="rId2"/>
                <a:stretch>
                  <a:fillRect l="-1003" t="-3939" r="-1003"/>
                </a:stretch>
              </a:blipFill>
            </p:spPr>
            <p:txBody>
              <a:bodyPr/>
              <a:lstStyle/>
              <a:p>
                <a:r>
                  <a:rPr lang="en-US">
                    <a:noFill/>
                  </a:rPr>
                  <a:t> </a:t>
                </a:r>
              </a:p>
            </p:txBody>
          </p:sp>
        </mc:Fallback>
      </mc:AlternateContent>
    </p:spTree>
    <p:extLst>
      <p:ext uri="{BB962C8B-B14F-4D97-AF65-F5344CB8AC3E}">
        <p14:creationId xmlns:p14="http://schemas.microsoft.com/office/powerpoint/2010/main" val="18383918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6EF8-7D67-44DD-A893-CE39EB14137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E1AB09-0133-46EF-A910-173FE457E3B2}"/>
                  </a:ext>
                </a:extLst>
              </p:cNvPr>
              <p:cNvSpPr>
                <a:spLocks noGrp="1"/>
              </p:cNvSpPr>
              <p:nvPr>
                <p:ph idx="1"/>
              </p:nvPr>
            </p:nvSpPr>
            <p:spPr/>
            <p:txBody>
              <a:bodyPr>
                <a:normAutofit/>
              </a:bodyPr>
              <a:lstStyle/>
              <a:p>
                <a:r>
                  <a:rPr lang="en-US" sz="3200" b="1" dirty="0">
                    <a:solidFill>
                      <a:srgbClr val="FF0000"/>
                    </a:solidFill>
                  </a:rPr>
                  <a:t>The maturity structure of interest rates</a:t>
                </a:r>
              </a:p>
              <a:p>
                <a:r>
                  <a:rPr lang="en-US" altLang="zh-CN" dirty="0">
                    <a:solidFill>
                      <a:srgbClr val="FF0000"/>
                    </a:solidFill>
                  </a:rPr>
                  <a:t>Forward curve</a:t>
                </a:r>
              </a:p>
              <a:p>
                <a:r>
                  <a:rPr lang="en-US" dirty="0">
                    <a:solidFill>
                      <a:srgbClr val="FF0000"/>
                    </a:solidFill>
                  </a:rPr>
                  <a:t>Implied forward rates </a:t>
                </a:r>
                <a:r>
                  <a:rPr lang="en-US" dirty="0"/>
                  <a:t>(also known as forward yields) are calculated from spot rates. An implied forward rate is a breakeven reinvestment rate.</a:t>
                </a:r>
              </a:p>
              <a:p>
                <a:r>
                  <a:rPr lang="en-US" dirty="0"/>
                  <a:t>Suppose that the yields-to-maturity on three-year and four-year zero-coupon bonds are 3.65% and 4.18%, respectively, stated on a semiannual bond basis. An analyst would like to know the “3y1y” implied forward rate.</a:t>
                </a:r>
              </a:p>
              <a:p>
                <a:r>
                  <a:rPr lang="en-US" dirty="0"/>
                  <a:t>(1+</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0.0365</m:t>
                        </m:r>
                      </m:num>
                      <m:den>
                        <m:r>
                          <a:rPr lang="en-US" b="0" i="1" smtClean="0">
                            <a:latin typeface="Cambria Math" panose="02040503050406030204" pitchFamily="18" charset="0"/>
                          </a:rPr>
                          <m:t>2</m:t>
                        </m:r>
                      </m:den>
                    </m:f>
                  </m:oMath>
                </a14:m>
                <a:r>
                  <a:rPr lang="en-US" dirty="0"/>
                  <a:t>)</a:t>
                </a:r>
                <a:r>
                  <a:rPr lang="en-US" baseline="30000" dirty="0"/>
                  <a:t>6</a:t>
                </a:r>
                <a:r>
                  <a:rPr lang="en-US" dirty="0"/>
                  <a:t> * (1+</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𝐼𝐹𝑅</m:t>
                        </m:r>
                      </m:num>
                      <m:den>
                        <m:r>
                          <a:rPr lang="en-US" b="0" i="1" smtClean="0">
                            <a:latin typeface="Cambria Math" panose="02040503050406030204" pitchFamily="18" charset="0"/>
                          </a:rPr>
                          <m:t>2</m:t>
                        </m:r>
                      </m:den>
                    </m:f>
                  </m:oMath>
                </a14:m>
                <a:r>
                  <a:rPr lang="en-US" dirty="0"/>
                  <a:t>)</a:t>
                </a:r>
                <a:r>
                  <a:rPr lang="en-US" baseline="30000" dirty="0"/>
                  <a:t>2 </a:t>
                </a:r>
                <a:r>
                  <a:rPr lang="en-US" dirty="0"/>
                  <a:t>= (1+</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0.0418</m:t>
                        </m:r>
                      </m:num>
                      <m:den>
                        <m:r>
                          <a:rPr lang="en-US" b="0" i="1" smtClean="0">
                            <a:latin typeface="Cambria Math" panose="02040503050406030204" pitchFamily="18" charset="0"/>
                          </a:rPr>
                          <m:t>2</m:t>
                        </m:r>
                      </m:den>
                    </m:f>
                  </m:oMath>
                </a14:m>
                <a:r>
                  <a:rPr lang="en-US" dirty="0"/>
                  <a:t>)</a:t>
                </a:r>
                <a:r>
                  <a:rPr lang="en-US" baseline="30000" dirty="0"/>
                  <a:t>8     </a:t>
                </a:r>
              </a:p>
              <a:p>
                <a:r>
                  <a:rPr lang="en-US" dirty="0"/>
                  <a:t>IFR=5.778%</a:t>
                </a:r>
              </a:p>
              <a:p>
                <a:endParaRPr lang="en-US" dirty="0"/>
              </a:p>
            </p:txBody>
          </p:sp>
        </mc:Choice>
        <mc:Fallback>
          <p:sp>
            <p:nvSpPr>
              <p:cNvPr id="3" name="Content Placeholder 2">
                <a:extLst>
                  <a:ext uri="{FF2B5EF4-FFF2-40B4-BE49-F238E27FC236}">
                    <a16:creationId xmlns:a16="http://schemas.microsoft.com/office/drawing/2014/main" id="{4EE1AB09-0133-46EF-A910-173FE457E3B2}"/>
                  </a:ext>
                </a:extLst>
              </p:cNvPr>
              <p:cNvSpPr>
                <a:spLocks noGrp="1" noRot="1" noChangeAspect="1" noMove="1" noResize="1" noEditPoints="1" noAdjustHandles="1" noChangeArrowheads="1" noChangeShapeType="1" noTextEdit="1"/>
              </p:cNvSpPr>
              <p:nvPr>
                <p:ph idx="1"/>
              </p:nvPr>
            </p:nvSpPr>
            <p:spPr>
              <a:blipFill>
                <a:blip r:embed="rId2"/>
                <a:stretch>
                  <a:fillRect l="-1129" t="-3182" r="-1379" b="-1515"/>
                </a:stretch>
              </a:blipFill>
            </p:spPr>
            <p:txBody>
              <a:bodyPr/>
              <a:lstStyle/>
              <a:p>
                <a:r>
                  <a:rPr lang="en-US">
                    <a:noFill/>
                  </a:rPr>
                  <a:t> </a:t>
                </a:r>
              </a:p>
            </p:txBody>
          </p:sp>
        </mc:Fallback>
      </mc:AlternateContent>
    </p:spTree>
    <p:extLst>
      <p:ext uri="{BB962C8B-B14F-4D97-AF65-F5344CB8AC3E}">
        <p14:creationId xmlns:p14="http://schemas.microsoft.com/office/powerpoint/2010/main" val="2894816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5394-E3C6-4B5C-9D68-8E56F66FC77B}"/>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D3D18C08-6721-4B01-9CA5-5D305DCC4E34}"/>
              </a:ext>
            </a:extLst>
          </p:cNvPr>
          <p:cNvSpPr>
            <a:spLocks noGrp="1"/>
          </p:cNvSpPr>
          <p:nvPr>
            <p:ph idx="1"/>
          </p:nvPr>
        </p:nvSpPr>
        <p:spPr/>
        <p:txBody>
          <a:bodyPr/>
          <a:lstStyle/>
          <a:p>
            <a:r>
              <a:rPr lang="en-US" sz="3200" b="1" dirty="0">
                <a:solidFill>
                  <a:srgbClr val="FF0000"/>
                </a:solidFill>
              </a:rPr>
              <a:t>The maturity structure of interest rates</a:t>
            </a:r>
          </a:p>
          <a:p>
            <a:r>
              <a:rPr lang="en-US" altLang="zh-CN" dirty="0">
                <a:solidFill>
                  <a:srgbClr val="FF0000"/>
                </a:solidFill>
              </a:rPr>
              <a:t>Forward curve</a:t>
            </a:r>
          </a:p>
          <a:p>
            <a:r>
              <a:rPr lang="en-US" dirty="0"/>
              <a:t>A forward curve is a series of </a:t>
            </a:r>
          </a:p>
          <a:p>
            <a:r>
              <a:rPr lang="en-US" dirty="0"/>
              <a:t>forward rates, each having the</a:t>
            </a:r>
          </a:p>
          <a:p>
            <a:r>
              <a:rPr lang="en-US" dirty="0"/>
              <a:t>same time frame.</a:t>
            </a:r>
          </a:p>
          <a:p>
            <a:endParaRPr lang="en-US" dirty="0"/>
          </a:p>
        </p:txBody>
      </p:sp>
      <p:pic>
        <p:nvPicPr>
          <p:cNvPr id="5" name="Picture 4">
            <a:extLst>
              <a:ext uri="{FF2B5EF4-FFF2-40B4-BE49-F238E27FC236}">
                <a16:creationId xmlns:a16="http://schemas.microsoft.com/office/drawing/2014/main" id="{F3364438-B12A-43C0-9A10-BA8D9E483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96" y="2847977"/>
            <a:ext cx="5723404" cy="3843746"/>
          </a:xfrm>
          <a:prstGeom prst="rect">
            <a:avLst/>
          </a:prstGeom>
        </p:spPr>
      </p:pic>
    </p:spTree>
    <p:extLst>
      <p:ext uri="{BB962C8B-B14F-4D97-AF65-F5344CB8AC3E}">
        <p14:creationId xmlns:p14="http://schemas.microsoft.com/office/powerpoint/2010/main" val="16098829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66C-70DB-4A41-AADC-ECD3C24265E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B8DC235A-9C08-416D-800B-017C0A6FF96F}"/>
              </a:ext>
            </a:extLst>
          </p:cNvPr>
          <p:cNvSpPr>
            <a:spLocks noGrp="1"/>
          </p:cNvSpPr>
          <p:nvPr>
            <p:ph idx="1"/>
          </p:nvPr>
        </p:nvSpPr>
        <p:spPr/>
        <p:txBody>
          <a:bodyPr/>
          <a:lstStyle/>
          <a:p>
            <a:r>
              <a:rPr lang="en-US" sz="3200" b="1" dirty="0">
                <a:solidFill>
                  <a:srgbClr val="FF0000"/>
                </a:solidFill>
              </a:rPr>
              <a:t>The maturity structure of interest rates</a:t>
            </a:r>
          </a:p>
          <a:p>
            <a:r>
              <a:rPr lang="en-US" altLang="zh-CN" dirty="0">
                <a:solidFill>
                  <a:srgbClr val="FF0000"/>
                </a:solidFill>
              </a:rPr>
              <a:t>Forward curve</a:t>
            </a:r>
          </a:p>
          <a:p>
            <a:endParaRPr lang="en-US" altLang="zh-CN" dirty="0">
              <a:solidFill>
                <a:srgbClr val="FF0000"/>
              </a:solidFill>
            </a:endParaRPr>
          </a:p>
          <a:p>
            <a:endParaRPr lang="en-US" dirty="0"/>
          </a:p>
          <a:p>
            <a:endParaRPr lang="en-US" dirty="0"/>
          </a:p>
          <a:p>
            <a:endParaRPr lang="en-US" dirty="0"/>
          </a:p>
          <a:p>
            <a:r>
              <a:rPr lang="en-US" dirty="0"/>
              <a:t>Suppose that an analyst needs to value a four-year, 3.75% annual coupon payment bond that has the same risks as the bonds used to obtain the forward curve.</a:t>
            </a:r>
          </a:p>
        </p:txBody>
      </p:sp>
      <p:graphicFrame>
        <p:nvGraphicFramePr>
          <p:cNvPr id="4" name="Table 3">
            <a:extLst>
              <a:ext uri="{FF2B5EF4-FFF2-40B4-BE49-F238E27FC236}">
                <a16:creationId xmlns:a16="http://schemas.microsoft.com/office/drawing/2014/main" id="{5CC9A610-77DF-4E25-B909-CCC5451D68CB}"/>
              </a:ext>
            </a:extLst>
          </p:cNvPr>
          <p:cNvGraphicFramePr>
            <a:graphicFrameLocks noGrp="1"/>
          </p:cNvGraphicFramePr>
          <p:nvPr>
            <p:extLst>
              <p:ext uri="{D42A27DB-BD31-4B8C-83A1-F6EECF244321}">
                <p14:modId xmlns:p14="http://schemas.microsoft.com/office/powerpoint/2010/main" val="2580576854"/>
              </p:ext>
            </p:extLst>
          </p:nvPr>
        </p:nvGraphicFramePr>
        <p:xfrm>
          <a:off x="1158598" y="3402106"/>
          <a:ext cx="4354696" cy="1854200"/>
        </p:xfrm>
        <a:graphic>
          <a:graphicData uri="http://schemas.openxmlformats.org/drawingml/2006/table">
            <a:tbl>
              <a:tblPr firstRow="1" bandRow="1">
                <a:tableStyleId>{5C22544A-7EE6-4342-B048-85BDC9FD1C3A}</a:tableStyleId>
              </a:tblPr>
              <a:tblGrid>
                <a:gridCol w="2177348">
                  <a:extLst>
                    <a:ext uri="{9D8B030D-6E8A-4147-A177-3AD203B41FA5}">
                      <a16:colId xmlns:a16="http://schemas.microsoft.com/office/drawing/2014/main" val="1571129457"/>
                    </a:ext>
                  </a:extLst>
                </a:gridCol>
                <a:gridCol w="2177348">
                  <a:extLst>
                    <a:ext uri="{9D8B030D-6E8A-4147-A177-3AD203B41FA5}">
                      <a16:colId xmlns:a16="http://schemas.microsoft.com/office/drawing/2014/main" val="2585037049"/>
                    </a:ext>
                  </a:extLst>
                </a:gridCol>
              </a:tblGrid>
              <a:tr h="370840">
                <a:tc>
                  <a:txBody>
                    <a:bodyPr/>
                    <a:lstStyle/>
                    <a:p>
                      <a:r>
                        <a:rPr lang="en-US" dirty="0"/>
                        <a:t>Time period</a:t>
                      </a:r>
                    </a:p>
                  </a:txBody>
                  <a:tcPr/>
                </a:tc>
                <a:tc>
                  <a:txBody>
                    <a:bodyPr/>
                    <a:lstStyle/>
                    <a:p>
                      <a:r>
                        <a:rPr lang="en-US" dirty="0"/>
                        <a:t>Forward rate</a:t>
                      </a:r>
                    </a:p>
                  </a:txBody>
                  <a:tcPr/>
                </a:tc>
                <a:extLst>
                  <a:ext uri="{0D108BD9-81ED-4DB2-BD59-A6C34878D82A}">
                    <a16:rowId xmlns:a16="http://schemas.microsoft.com/office/drawing/2014/main" val="3820638983"/>
                  </a:ext>
                </a:extLst>
              </a:tr>
              <a:tr h="370840">
                <a:tc>
                  <a:txBody>
                    <a:bodyPr/>
                    <a:lstStyle/>
                    <a:p>
                      <a:r>
                        <a:rPr lang="en-US" dirty="0"/>
                        <a:t>0y1y</a:t>
                      </a:r>
                    </a:p>
                  </a:txBody>
                  <a:tcPr/>
                </a:tc>
                <a:tc>
                  <a:txBody>
                    <a:bodyPr/>
                    <a:lstStyle/>
                    <a:p>
                      <a:r>
                        <a:rPr lang="en-US" dirty="0"/>
                        <a:t>1.88%</a:t>
                      </a:r>
                    </a:p>
                  </a:txBody>
                  <a:tcPr/>
                </a:tc>
                <a:extLst>
                  <a:ext uri="{0D108BD9-81ED-4DB2-BD59-A6C34878D82A}">
                    <a16:rowId xmlns:a16="http://schemas.microsoft.com/office/drawing/2014/main" val="4280698550"/>
                  </a:ext>
                </a:extLst>
              </a:tr>
              <a:tr h="370840">
                <a:tc>
                  <a:txBody>
                    <a:bodyPr/>
                    <a:lstStyle/>
                    <a:p>
                      <a:r>
                        <a:rPr lang="en-US" dirty="0"/>
                        <a:t>1y1y</a:t>
                      </a:r>
                    </a:p>
                  </a:txBody>
                  <a:tcPr/>
                </a:tc>
                <a:tc>
                  <a:txBody>
                    <a:bodyPr/>
                    <a:lstStyle/>
                    <a:p>
                      <a:r>
                        <a:rPr lang="en-US" dirty="0"/>
                        <a:t>2.77%</a:t>
                      </a:r>
                    </a:p>
                  </a:txBody>
                  <a:tcPr/>
                </a:tc>
                <a:extLst>
                  <a:ext uri="{0D108BD9-81ED-4DB2-BD59-A6C34878D82A}">
                    <a16:rowId xmlns:a16="http://schemas.microsoft.com/office/drawing/2014/main" val="3270928936"/>
                  </a:ext>
                </a:extLst>
              </a:tr>
              <a:tr h="370840">
                <a:tc>
                  <a:txBody>
                    <a:bodyPr/>
                    <a:lstStyle/>
                    <a:p>
                      <a:r>
                        <a:rPr lang="en-US" dirty="0"/>
                        <a:t>2y1y</a:t>
                      </a:r>
                    </a:p>
                  </a:txBody>
                  <a:tcPr/>
                </a:tc>
                <a:tc>
                  <a:txBody>
                    <a:bodyPr/>
                    <a:lstStyle/>
                    <a:p>
                      <a:r>
                        <a:rPr lang="en-US" dirty="0"/>
                        <a:t>3.54%</a:t>
                      </a:r>
                    </a:p>
                  </a:txBody>
                  <a:tcPr/>
                </a:tc>
                <a:extLst>
                  <a:ext uri="{0D108BD9-81ED-4DB2-BD59-A6C34878D82A}">
                    <a16:rowId xmlns:a16="http://schemas.microsoft.com/office/drawing/2014/main" val="891618002"/>
                  </a:ext>
                </a:extLst>
              </a:tr>
              <a:tr h="370840">
                <a:tc>
                  <a:txBody>
                    <a:bodyPr/>
                    <a:lstStyle/>
                    <a:p>
                      <a:r>
                        <a:rPr lang="en-US" dirty="0"/>
                        <a:t>3y1y</a:t>
                      </a:r>
                    </a:p>
                  </a:txBody>
                  <a:tcPr/>
                </a:tc>
                <a:tc>
                  <a:txBody>
                    <a:bodyPr/>
                    <a:lstStyle/>
                    <a:p>
                      <a:r>
                        <a:rPr lang="en-US" dirty="0"/>
                        <a:t>4.12%</a:t>
                      </a:r>
                    </a:p>
                  </a:txBody>
                  <a:tcPr/>
                </a:tc>
                <a:extLst>
                  <a:ext uri="{0D108BD9-81ED-4DB2-BD59-A6C34878D82A}">
                    <a16:rowId xmlns:a16="http://schemas.microsoft.com/office/drawing/2014/main" val="3497801186"/>
                  </a:ext>
                </a:extLst>
              </a:tr>
            </a:tbl>
          </a:graphicData>
        </a:graphic>
      </p:graphicFrame>
    </p:spTree>
    <p:extLst>
      <p:ext uri="{BB962C8B-B14F-4D97-AF65-F5344CB8AC3E}">
        <p14:creationId xmlns:p14="http://schemas.microsoft.com/office/powerpoint/2010/main" val="2862747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8971</Words>
  <Application>Microsoft Office PowerPoint</Application>
  <PresentationFormat>Widescreen</PresentationFormat>
  <Paragraphs>1260</Paragraphs>
  <Slides>123</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123</vt:i4>
      </vt:variant>
    </vt:vector>
  </HeadingPairs>
  <TitlesOfParts>
    <vt:vector size="136"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21</cp:revision>
  <dcterms:created xsi:type="dcterms:W3CDTF">2023-01-31T13:19:29Z</dcterms:created>
  <dcterms:modified xsi:type="dcterms:W3CDTF">2023-02-03T07:19:55Z</dcterms:modified>
</cp:coreProperties>
</file>